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orum" charset="1" panose="02000000000000000000"/>
      <p:regular r:id="rId10"/>
    </p:embeddedFont>
    <p:embeddedFont>
      <p:font typeface="TT Drugs" charset="1" panose="02000503060000020003"/>
      <p:regular r:id="rId11"/>
    </p:embeddedFont>
    <p:embeddedFont>
      <p:font typeface="TT Drugs Bold" charset="1" panose="02000803060000020003"/>
      <p:regular r:id="rId12"/>
    </p:embeddedFont>
    <p:embeddedFont>
      <p:font typeface="TT Drugs Italics" charset="1" panose="02000503000000090003"/>
      <p:regular r:id="rId13"/>
    </p:embeddedFont>
    <p:embeddedFont>
      <p:font typeface="TT Drugs Bold Italics" charset="1" panose="02000803000000090003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32" Target="slides/slide18.xml" Type="http://schemas.openxmlformats.org/officeDocument/2006/relationships/slide"/><Relationship Id="rId33" Target="slides/slide1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687688">
            <a:off x="10282257" y="5034286"/>
            <a:ext cx="8922358" cy="940433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013544">
            <a:off x="-1834628" y="-2396987"/>
            <a:ext cx="8825308" cy="822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086015" y="4008962"/>
            <a:ext cx="10115971" cy="2679641"/>
            <a:chOff x="0" y="0"/>
            <a:chExt cx="13487961" cy="357285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7150"/>
              <a:ext cx="13487961" cy="262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26"/>
                </a:lnSpc>
              </a:pPr>
              <a:r>
                <a:rPr lang="en-US" sz="6932">
                  <a:solidFill>
                    <a:srgbClr val="FFFFFF"/>
                  </a:solidFill>
                  <a:latin typeface="Forum"/>
                </a:rPr>
                <a:t>PREDICTING CAR PRICES USING LINEAR REGRESSION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876189"/>
              <a:ext cx="13487961" cy="6966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FFFFFF"/>
                  </a:solidFill>
                  <a:latin typeface="TT Drugs"/>
                </a:rPr>
                <a:t>by Sultanah Aldossari&amp; Rawan Alharbi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097468" y="901928"/>
            <a:ext cx="2249442" cy="91048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412360" y="4915050"/>
            <a:ext cx="2938350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537564" y="537226"/>
            <a:ext cx="2482590" cy="364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T Drugs"/>
              </a:rPr>
              <a:t>Oct. 2021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790" r="0" b="0"/>
          <a:stretch>
            <a:fillRect/>
          </a:stretch>
        </p:blipFill>
        <p:spPr>
          <a:xfrm flipH="false" flipV="false" rot="0">
            <a:off x="8719849" y="2638162"/>
            <a:ext cx="8930931" cy="563228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9049" y="2501507"/>
            <a:ext cx="9084951" cy="576894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62200" y="664633"/>
            <a:ext cx="7335400" cy="142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>
                <a:solidFill>
                  <a:srgbClr val="0F2A37"/>
                </a:solidFill>
                <a:latin typeface="Forum"/>
              </a:rPr>
              <a:t>CONT: EXPOLARITY DATA ANALYSIS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67647" y="1886783"/>
            <a:ext cx="14352706" cy="856677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362200" y="664633"/>
            <a:ext cx="7335400" cy="142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>
                <a:solidFill>
                  <a:srgbClr val="0F2A37"/>
                </a:solidFill>
                <a:latin typeface="Forum"/>
              </a:rPr>
              <a:t>CONT: EXPOLARITY DATA ANALYSIS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755028" y="4375676"/>
            <a:ext cx="8825308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08142" y="5296576"/>
            <a:ext cx="10535909" cy="1110504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303164">
            <a:off x="-843112" y="4566854"/>
            <a:ext cx="8825308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-2321566" y="2192884"/>
            <a:ext cx="13406133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743200" y="1019175"/>
            <a:ext cx="7335400" cy="718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>
                <a:solidFill>
                  <a:srgbClr val="FFFFFF"/>
                </a:solidFill>
                <a:latin typeface="Forum"/>
              </a:rPr>
              <a:t>CONT: EDA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1878" y="2966999"/>
            <a:ext cx="15484244" cy="53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60034" indent="-380017" lvl="1">
              <a:lnSpc>
                <a:spcPts val="4224"/>
              </a:lnSpc>
              <a:buFont typeface="Arial"/>
              <a:buChar char="•"/>
            </a:pPr>
            <a:r>
              <a:rPr lang="en-US" sz="3520">
                <a:solidFill>
                  <a:srgbClr val="FFFFFF"/>
                </a:solidFill>
                <a:latin typeface="Forum"/>
              </a:rPr>
              <a:t>A</a:t>
            </a:r>
            <a:r>
              <a:rPr lang="en-US" sz="3520">
                <a:solidFill>
                  <a:srgbClr val="FFFFFF"/>
                </a:solidFill>
                <a:latin typeface="Forum"/>
              </a:rPr>
              <a:t>fter visualization we can derive some features that significantly affect the price 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743691">
            <a:off x="12650583" y="5606367"/>
            <a:ext cx="6964299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047113" y="-4008762"/>
            <a:ext cx="6151626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43242" y="1325213"/>
            <a:ext cx="5615477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600">
                <a:solidFill>
                  <a:srgbClr val="FFFFFF"/>
                </a:solidFill>
                <a:latin typeface="Forum"/>
              </a:rPr>
              <a:t>PRE-PROCESSING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43242" y="3186610"/>
            <a:ext cx="14311422" cy="480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3983" indent="-441991" lvl="1">
              <a:lnSpc>
                <a:spcPts val="9826"/>
              </a:lnSpc>
              <a:buFont typeface="Arial"/>
              <a:buChar char="•"/>
            </a:pPr>
            <a:r>
              <a:rPr lang="en-US" sz="4094">
                <a:solidFill>
                  <a:srgbClr val="FFFFFF"/>
                </a:solidFill>
                <a:latin typeface="Forum"/>
              </a:rPr>
              <a:t>Converting categorical data into dummy variables</a:t>
            </a:r>
          </a:p>
          <a:p>
            <a:pPr algn="just" marL="883983" indent="-441991" lvl="1">
              <a:lnSpc>
                <a:spcPts val="9826"/>
              </a:lnSpc>
              <a:buFont typeface="Arial"/>
              <a:buChar char="•"/>
            </a:pPr>
            <a:r>
              <a:rPr lang="en-US" sz="4094">
                <a:solidFill>
                  <a:srgbClr val="FFFFFF"/>
                </a:solidFill>
                <a:latin typeface="Forum"/>
              </a:rPr>
              <a:t>Derive a new features from our data</a:t>
            </a:r>
          </a:p>
          <a:p>
            <a:pPr algn="just" marL="883983" indent="-441991" lvl="1">
              <a:lnSpc>
                <a:spcPts val="9826"/>
              </a:lnSpc>
              <a:buFont typeface="Arial"/>
              <a:buChar char="•"/>
            </a:pPr>
            <a:r>
              <a:rPr lang="en-US" sz="4094">
                <a:solidFill>
                  <a:srgbClr val="FFFFFF"/>
                </a:solidFill>
                <a:latin typeface="Forum"/>
              </a:rPr>
              <a:t>Scaled our data into the same scale</a:t>
            </a:r>
          </a:p>
          <a:p>
            <a:pPr algn="just" marL="883983" indent="-441991" lvl="1">
              <a:lnSpc>
                <a:spcPts val="9826"/>
              </a:lnSpc>
              <a:buFont typeface="Arial"/>
              <a:buChar char="•"/>
            </a:pPr>
            <a:r>
              <a:rPr lang="en-US" sz="4094">
                <a:solidFill>
                  <a:srgbClr val="FFFFFF"/>
                </a:solidFill>
                <a:latin typeface="Forum"/>
              </a:rPr>
              <a:t>Created a new dataframe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216980">
            <a:off x="-3981711" y="5638510"/>
            <a:ext cx="10020822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1830151"/>
            <a:ext cx="7995599" cy="59196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72938" y="923083"/>
            <a:ext cx="7106434" cy="110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Forum"/>
              </a:rPr>
              <a:t>MODELING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27015" y="2973851"/>
            <a:ext cx="10130388" cy="2982828"/>
            <a:chOff x="0" y="0"/>
            <a:chExt cx="13507184" cy="397710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13507184" cy="1115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859"/>
                </a:lnSpc>
              </a:pPr>
              <a:r>
                <a:rPr lang="en-US" sz="5276">
                  <a:solidFill>
                    <a:srgbClr val="FFFFFF"/>
                  </a:solidFill>
                  <a:latin typeface="Forum"/>
                </a:rPr>
                <a:t>Linear Regression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15962"/>
              <a:ext cx="13507184" cy="1222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13654" indent="-306827" lvl="1">
                <a:lnSpc>
                  <a:spcPts val="3694"/>
                </a:lnSpc>
                <a:buFont typeface="Arial"/>
                <a:buChar char="•"/>
              </a:pPr>
              <a:r>
                <a:rPr lang="en-US" sz="2842">
                  <a:solidFill>
                    <a:srgbClr val="FFFFFF"/>
                  </a:solidFill>
                  <a:latin typeface="TT Drugs"/>
                </a:rPr>
                <a:t> Split the data into train and test</a:t>
              </a:r>
            </a:p>
            <a:p>
              <a:pPr algn="just" marL="613654" indent="-306827" lvl="1">
                <a:lnSpc>
                  <a:spcPts val="3694"/>
                </a:lnSpc>
                <a:buFont typeface="Arial"/>
                <a:buChar char="•"/>
              </a:pPr>
              <a:r>
                <a:rPr lang="en-US" sz="2842">
                  <a:solidFill>
                    <a:srgbClr val="FFFFFF"/>
                  </a:solidFill>
                  <a:latin typeface="TT Drugs"/>
                </a:rPr>
                <a:t> Sklearn library were used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287613"/>
              <a:ext cx="13507184" cy="68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2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89065" y="5682571"/>
            <a:ext cx="6674179" cy="53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520">
                <a:solidFill>
                  <a:srgbClr val="FFFFFF"/>
                </a:solidFill>
                <a:latin typeface="Forum"/>
              </a:rPr>
              <a:t>MSE Test Score = 0.012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216980">
            <a:off x="-3981711" y="5638510"/>
            <a:ext cx="10020822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2335315"/>
            <a:ext cx="8488901" cy="59196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72938" y="923083"/>
            <a:ext cx="7106434" cy="110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Forum"/>
              </a:rPr>
              <a:t>MODELING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27015" y="2973851"/>
            <a:ext cx="10130388" cy="2982828"/>
            <a:chOff x="0" y="0"/>
            <a:chExt cx="13507184" cy="397710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13507184" cy="1115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859"/>
                </a:lnSpc>
              </a:pPr>
              <a:r>
                <a:rPr lang="en-US" sz="5276">
                  <a:solidFill>
                    <a:srgbClr val="FFFFFF"/>
                  </a:solidFill>
                  <a:latin typeface="Forum"/>
                </a:rPr>
                <a:t>Lasso Regression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15962"/>
              <a:ext cx="13507184" cy="1222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13654" indent="-306827" lvl="1">
                <a:lnSpc>
                  <a:spcPts val="3694"/>
                </a:lnSpc>
                <a:buFont typeface="Arial"/>
                <a:buChar char="•"/>
              </a:pPr>
              <a:r>
                <a:rPr lang="en-US" sz="2842">
                  <a:solidFill>
                    <a:srgbClr val="FFFFFF"/>
                  </a:solidFill>
                  <a:latin typeface="TT Drugs"/>
                </a:rPr>
                <a:t>Split data into train and test</a:t>
              </a:r>
            </a:p>
            <a:p>
              <a:pPr algn="just" marL="613654" indent="-306827" lvl="1">
                <a:lnSpc>
                  <a:spcPts val="3694"/>
                </a:lnSpc>
                <a:buFont typeface="Arial"/>
                <a:buChar char="•"/>
              </a:pPr>
              <a:r>
                <a:rPr lang="en-US" sz="2842">
                  <a:solidFill>
                    <a:srgbClr val="FFFFFF"/>
                  </a:solidFill>
                  <a:latin typeface="TT Drugs"/>
                </a:rPr>
                <a:t>The best Alpha value were 0.01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287613"/>
              <a:ext cx="13507184" cy="68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2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89065" y="5682571"/>
            <a:ext cx="6674179" cy="53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520">
                <a:solidFill>
                  <a:srgbClr val="FFFFFF"/>
                </a:solidFill>
                <a:latin typeface="Forum"/>
              </a:rPr>
              <a:t>MSE Test Score = 0.012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216980">
            <a:off x="-3981711" y="5638510"/>
            <a:ext cx="10020822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1894366"/>
            <a:ext cx="8378870" cy="593248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72938" y="923083"/>
            <a:ext cx="7106434" cy="110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Forum"/>
              </a:rPr>
              <a:t>MODELING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27015" y="3206685"/>
            <a:ext cx="10130388" cy="2517161"/>
            <a:chOff x="0" y="0"/>
            <a:chExt cx="13507184" cy="33562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13507184" cy="1115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859"/>
                </a:lnSpc>
              </a:pPr>
              <a:r>
                <a:rPr lang="en-US" sz="5276">
                  <a:solidFill>
                    <a:srgbClr val="FFFFFF"/>
                  </a:solidFill>
                  <a:latin typeface="Forum"/>
                </a:rPr>
                <a:t>Lasso Regression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15962"/>
              <a:ext cx="13507184" cy="601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13654" indent="-306827" lvl="1">
                <a:lnSpc>
                  <a:spcPts val="3694"/>
                </a:lnSpc>
                <a:buFont typeface="Arial"/>
                <a:buChar char="•"/>
              </a:pPr>
              <a:r>
                <a:rPr lang="en-US" sz="2842">
                  <a:solidFill>
                    <a:srgbClr val="FFFFFF"/>
                  </a:solidFill>
                  <a:latin typeface="TT Drugs"/>
                </a:rPr>
                <a:t>After Feature Selection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666724"/>
              <a:ext cx="13507184" cy="68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2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89065" y="5682571"/>
            <a:ext cx="6674179" cy="53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520">
                <a:solidFill>
                  <a:srgbClr val="FFFFFF"/>
                </a:solidFill>
                <a:latin typeface="Forum"/>
              </a:rPr>
              <a:t>MSE Test Score = 0.011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216980">
            <a:off x="-3981711" y="5638510"/>
            <a:ext cx="10020822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893724" y="2183689"/>
            <a:ext cx="8365576" cy="59196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72938" y="923083"/>
            <a:ext cx="7106434" cy="110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Forum"/>
              </a:rPr>
              <a:t>MODELING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27015" y="3206685"/>
            <a:ext cx="10130388" cy="2517161"/>
            <a:chOff x="0" y="0"/>
            <a:chExt cx="13507184" cy="33562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13507184" cy="1115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859"/>
                </a:lnSpc>
              </a:pPr>
              <a:r>
                <a:rPr lang="en-US" sz="5276">
                  <a:solidFill>
                    <a:srgbClr val="FFFFFF"/>
                  </a:solidFill>
                  <a:latin typeface="Forum"/>
                </a:rPr>
                <a:t>Ridge Regression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15962"/>
              <a:ext cx="13507184" cy="601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94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666724"/>
              <a:ext cx="13507184" cy="68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2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4604808"/>
            <a:ext cx="6674179" cy="53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520">
                <a:solidFill>
                  <a:srgbClr val="FFFFFF"/>
                </a:solidFill>
                <a:latin typeface="Forum"/>
              </a:rPr>
              <a:t>MSE Test Score = 0.013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64758" y="4314462"/>
            <a:ext cx="7659472" cy="147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599">
                <a:solidFill>
                  <a:srgbClr val="FFFFFF"/>
                </a:solidFill>
                <a:latin typeface="Forum"/>
              </a:rPr>
              <a:t>CONCLUSION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0314521">
            <a:off x="-831151" y="-5705577"/>
            <a:ext cx="7672032" cy="124748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3683252">
            <a:off x="-2873462" y="2714132"/>
            <a:ext cx="7804324" cy="82259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613645" y="-1517720"/>
            <a:ext cx="6491459" cy="589911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6232114" y="6920592"/>
            <a:ext cx="11027186" cy="2148492"/>
            <a:chOff x="0" y="0"/>
            <a:chExt cx="14702915" cy="28646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4702915" cy="196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1519"/>
                </a:lnSpc>
              </a:pPr>
              <a:r>
                <a:rPr lang="en-US" sz="9599">
                  <a:solidFill>
                    <a:srgbClr val="FFFFFF"/>
                  </a:solidFill>
                  <a:latin typeface="Forum"/>
                </a:rPr>
                <a:t>THANK YOU!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123822"/>
              <a:ext cx="14702915" cy="740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54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8402807" cy="147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19"/>
              </a:lnSpc>
            </a:pPr>
            <a:r>
              <a:rPr lang="en-US" sz="9599">
                <a:solidFill>
                  <a:srgbClr val="FFFFFF"/>
                </a:solidFill>
                <a:latin typeface="Forum"/>
              </a:rPr>
              <a:t>CONTENT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783041" y="2492363"/>
            <a:ext cx="8358727" cy="527050"/>
            <a:chOff x="0" y="0"/>
            <a:chExt cx="11144969" cy="70273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681633" cy="740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FFFFFF"/>
                  </a:solidFill>
                  <a:latin typeface="TT Drugs Bold"/>
                </a:rPr>
                <a:t>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462829" y="36054"/>
              <a:ext cx="9682140" cy="587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TT Drugs"/>
                </a:rPr>
                <a:t>Introduction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783041" y="3686040"/>
            <a:ext cx="8358727" cy="874607"/>
            <a:chOff x="0" y="0"/>
            <a:chExt cx="11144969" cy="116614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95368"/>
              <a:ext cx="800199" cy="740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FFFFFF"/>
                  </a:solidFill>
                  <a:latin typeface="TT Drugs Bold"/>
                </a:rPr>
                <a:t>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462829" y="-28575"/>
              <a:ext cx="9682140" cy="1194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TT Drugs"/>
                </a:rPr>
                <a:t>Dataset</a:t>
              </a:r>
            </a:p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TT Drugs"/>
                </a:rPr>
                <a:t>Exploratory Data Analysis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783041" y="5350883"/>
            <a:ext cx="8358727" cy="527050"/>
            <a:chOff x="0" y="0"/>
            <a:chExt cx="11144969" cy="70273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797223" cy="740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FFFFFF"/>
                  </a:solidFill>
                  <a:latin typeface="TT Drugs Bold"/>
                </a:rPr>
                <a:t>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462829" y="48401"/>
              <a:ext cx="9682140" cy="587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TT Drugs"/>
                </a:rPr>
                <a:t>Pre-Processing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7783041" y="3299939"/>
            <a:ext cx="835872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7783041" y="4918905"/>
            <a:ext cx="835872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7783041" y="6226960"/>
            <a:ext cx="835872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7783041" y="6529969"/>
            <a:ext cx="8358727" cy="527050"/>
            <a:chOff x="0" y="0"/>
            <a:chExt cx="11144969" cy="70273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38100"/>
              <a:ext cx="797223" cy="740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FFFFFF"/>
                  </a:solidFill>
                  <a:latin typeface="TT Drugs Bold"/>
                </a:rPr>
                <a:t>4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462829" y="48401"/>
              <a:ext cx="9682140" cy="587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TT Drugs"/>
                </a:rPr>
                <a:t>Modeling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783041" y="7654448"/>
            <a:ext cx="8358727" cy="527050"/>
            <a:chOff x="0" y="0"/>
            <a:chExt cx="11144969" cy="70273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38100"/>
              <a:ext cx="681633" cy="740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FFFFFF"/>
                  </a:solidFill>
                  <a:latin typeface="TT Drugs Bold"/>
                </a:rPr>
                <a:t>5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462829" y="36054"/>
              <a:ext cx="9682140" cy="587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TT Drugs"/>
                </a:rPr>
                <a:t>Conclusion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rot="0">
            <a:off x="7783041" y="7387474"/>
            <a:ext cx="835872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78827">
            <a:off x="11616985" y="-869308"/>
            <a:ext cx="5515885" cy="49574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400000">
            <a:off x="12195199" y="4791795"/>
            <a:ext cx="7776569" cy="679477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47222" y="2342750"/>
            <a:ext cx="7496778" cy="5136073"/>
            <a:chOff x="0" y="0"/>
            <a:chExt cx="9995704" cy="684809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703847"/>
              <a:ext cx="9995704" cy="1200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88"/>
                </a:lnSpc>
              </a:pPr>
              <a:r>
                <a:rPr lang="en-US" sz="5606">
                  <a:solidFill>
                    <a:srgbClr val="FFFFFF"/>
                  </a:solidFill>
                  <a:latin typeface="Forum"/>
                </a:rPr>
                <a:t>PROBLEM STATEMENT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228971"/>
              <a:ext cx="9995704" cy="2702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54122" indent="-227061" lvl="1">
                <a:lnSpc>
                  <a:spcPts val="2734"/>
                </a:lnSpc>
                <a:buFont typeface="Arial"/>
                <a:buChar char="•"/>
              </a:pPr>
              <a:r>
                <a:rPr lang="en-US" sz="2103">
                  <a:solidFill>
                    <a:srgbClr val="FFFFFF"/>
                  </a:solidFill>
                  <a:latin typeface="TT Drugs"/>
                </a:rPr>
                <a:t>The purchase of a car can take a considerable amount of time.</a:t>
              </a:r>
            </a:p>
            <a:p>
              <a:pPr algn="just" marL="454122" indent="-227061" lvl="1">
                <a:lnSpc>
                  <a:spcPts val="2734"/>
                </a:lnSpc>
                <a:buFont typeface="Arial"/>
                <a:buChar char="•"/>
              </a:pPr>
              <a:r>
                <a:rPr lang="en-US" sz="2103">
                  <a:solidFill>
                    <a:srgbClr val="FFFFFF"/>
                  </a:solidFill>
                  <a:latin typeface="TT Drugs"/>
                </a:rPr>
                <a:t> It is possible to determine the actual worth of a car based on many factors.</a:t>
              </a:r>
            </a:p>
            <a:p>
              <a:pPr algn="just" marL="454122" indent="-227061" lvl="1">
                <a:lnSpc>
                  <a:spcPts val="2734"/>
                </a:lnSpc>
                <a:buFont typeface="Arial"/>
                <a:buChar char="•"/>
              </a:pPr>
              <a:r>
                <a:rPr lang="en-US" sz="2103">
                  <a:solidFill>
                    <a:srgbClr val="FFFFFF"/>
                  </a:solidFill>
                  <a:latin typeface="TT Drugs"/>
                </a:rPr>
                <a:t>The aim is to develop Linear regression model based on our data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9995704" cy="588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4"/>
                </a:lnSpc>
              </a:pPr>
              <a:r>
                <a:rPr lang="en-US" sz="2803">
                  <a:solidFill>
                    <a:srgbClr val="FFFFFF"/>
                  </a:solidFill>
                  <a:latin typeface="TT Drugs Bold"/>
                </a:rPr>
                <a:t>INTRODUCTION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337474"/>
              <a:ext cx="9995704" cy="510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3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571200">
            <a:off x="8138050" y="-21715"/>
            <a:ext cx="12947988" cy="1179885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56200" y="2355001"/>
            <a:ext cx="7487800" cy="2220259"/>
            <a:chOff x="0" y="0"/>
            <a:chExt cx="9983733" cy="296034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9983733" cy="1199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8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456668"/>
              <a:ext cx="9983733" cy="587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450299"/>
              <a:ext cx="9983733" cy="510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97142" y="2512083"/>
            <a:ext cx="7496778" cy="4797406"/>
            <a:chOff x="0" y="0"/>
            <a:chExt cx="9995704" cy="639654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703847"/>
              <a:ext cx="9995704" cy="1200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88"/>
                </a:lnSpc>
              </a:pPr>
              <a:r>
                <a:rPr lang="en-US" sz="5606">
                  <a:solidFill>
                    <a:srgbClr val="FFFFFF"/>
                  </a:solidFill>
                  <a:latin typeface="Forum"/>
                </a:rPr>
                <a:t>DATA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228971"/>
              <a:ext cx="9995704" cy="2250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54122" indent="-227061" lvl="1">
                <a:lnSpc>
                  <a:spcPts val="2734"/>
                </a:lnSpc>
                <a:buFont typeface="Arial"/>
                <a:buChar char="•"/>
              </a:pPr>
              <a:r>
                <a:rPr lang="en-US" sz="2103">
                  <a:solidFill>
                    <a:srgbClr val="FFFFFF"/>
                  </a:solidFill>
                  <a:latin typeface="TT Drugs"/>
                </a:rPr>
                <a:t>Data scraped using Selenium. </a:t>
              </a:r>
            </a:p>
            <a:p>
              <a:pPr algn="just" marL="454122" indent="-227061" lvl="1">
                <a:lnSpc>
                  <a:spcPts val="2734"/>
                </a:lnSpc>
                <a:buFont typeface="Arial"/>
                <a:buChar char="•"/>
              </a:pPr>
              <a:r>
                <a:rPr lang="en-US" sz="2103">
                  <a:solidFill>
                    <a:srgbClr val="FFFFFF"/>
                  </a:solidFill>
                  <a:latin typeface="TT Drugs"/>
                </a:rPr>
                <a:t> 205 observations, 26 features. </a:t>
              </a:r>
            </a:p>
            <a:p>
              <a:pPr algn="just" marL="454122" indent="-227061" lvl="1">
                <a:lnSpc>
                  <a:spcPts val="2734"/>
                </a:lnSpc>
                <a:buFont typeface="Arial"/>
                <a:buChar char="•"/>
              </a:pPr>
              <a:r>
                <a:rPr lang="en-US" sz="2103">
                  <a:solidFill>
                    <a:srgbClr val="FFFFFF"/>
                  </a:solidFill>
                  <a:latin typeface="TT Drugs"/>
                </a:rPr>
                <a:t>Price is our target </a:t>
              </a:r>
            </a:p>
            <a:p>
              <a:pPr algn="just" marL="454122" indent="-227061" lvl="1">
                <a:lnSpc>
                  <a:spcPts val="2734"/>
                </a:lnSpc>
                <a:buFont typeface="Arial"/>
                <a:buChar char="•"/>
              </a:pPr>
              <a:r>
                <a:rPr lang="en-US" sz="2103">
                  <a:solidFill>
                    <a:srgbClr val="FFFFFF"/>
                  </a:solidFill>
                  <a:latin typeface="TT Drugs"/>
                </a:rPr>
                <a:t>The independent variables are divided into Categorical and Numerical variables.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9995704" cy="588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4"/>
                </a:lnSpc>
              </a:pPr>
              <a:r>
                <a:rPr lang="en-US" sz="2803">
                  <a:solidFill>
                    <a:srgbClr val="FFFFFF"/>
                  </a:solidFill>
                  <a:latin typeface="TT Drugs Bold"/>
                </a:rPr>
                <a:t>DATASET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885918"/>
              <a:ext cx="9995704" cy="510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3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38153" y="2591507"/>
            <a:ext cx="14411695" cy="625107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362200" y="1019175"/>
            <a:ext cx="7335400" cy="718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>
                <a:solidFill>
                  <a:srgbClr val="0F2A37"/>
                </a:solidFill>
                <a:latin typeface="Forum"/>
              </a:rPr>
              <a:t>EXPOLARITY DATA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4775" y="2789572"/>
            <a:ext cx="8917234" cy="579620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2789572"/>
            <a:ext cx="8917234" cy="579620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62200" y="664633"/>
            <a:ext cx="7335400" cy="142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>
                <a:solidFill>
                  <a:srgbClr val="0F2A37"/>
                </a:solidFill>
                <a:latin typeface="Forum"/>
              </a:rPr>
              <a:t>CONT: EXPOLARITY DATA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44000" y="2368900"/>
            <a:ext cx="8944678" cy="579167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47850" y="2518165"/>
            <a:ext cx="8796150" cy="581645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62200" y="664633"/>
            <a:ext cx="7335400" cy="142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>
                <a:solidFill>
                  <a:srgbClr val="0F2A37"/>
                </a:solidFill>
                <a:latin typeface="Forum"/>
              </a:rPr>
              <a:t>CONT: EXPOLARITY DATA 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77927" y="2405976"/>
            <a:ext cx="8666073" cy="583876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2383861"/>
            <a:ext cx="8540447" cy="586088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62200" y="664633"/>
            <a:ext cx="7335400" cy="142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>
                <a:solidFill>
                  <a:srgbClr val="0F2A37"/>
                </a:solidFill>
                <a:latin typeface="Forum"/>
              </a:rPr>
              <a:t>CONT: EXPOLARITY DATA ANALYSIS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315677" y="2473266"/>
            <a:ext cx="8972323" cy="57871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2556229"/>
            <a:ext cx="9506976" cy="570418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62200" y="664633"/>
            <a:ext cx="7335400" cy="142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>
                <a:solidFill>
                  <a:srgbClr val="0F2A37"/>
                </a:solidFill>
                <a:latin typeface="Forum"/>
              </a:rPr>
              <a:t>CONT: EXPOLARITY DATA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DAEtfMUAf2c</dc:identifier>
  <dcterms:modified xsi:type="dcterms:W3CDTF">2011-08-01T06:04:30Z</dcterms:modified>
  <cp:revision>1</cp:revision>
  <dc:title>True Car</dc:title>
</cp:coreProperties>
</file>